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8" r:id="rId7"/>
  </p:sldMasterIdLst>
  <p:notesMasterIdLst>
    <p:notesMasterId r:id="rId25"/>
  </p:notesMasterIdLst>
  <p:handoutMasterIdLst>
    <p:handoutMasterId r:id="rId26"/>
  </p:handoutMasterIdLst>
  <p:sldIdLst>
    <p:sldId id="315" r:id="rId8"/>
    <p:sldId id="317" r:id="rId9"/>
    <p:sldId id="295" r:id="rId10"/>
    <p:sldId id="318" r:id="rId11"/>
    <p:sldId id="320" r:id="rId12"/>
    <p:sldId id="258" r:id="rId13"/>
    <p:sldId id="316" r:id="rId14"/>
    <p:sldId id="298" r:id="rId15"/>
    <p:sldId id="309" r:id="rId16"/>
    <p:sldId id="310" r:id="rId17"/>
    <p:sldId id="311" r:id="rId18"/>
    <p:sldId id="313" r:id="rId19"/>
    <p:sldId id="303" r:id="rId20"/>
    <p:sldId id="304" r:id="rId21"/>
    <p:sldId id="306" r:id="rId22"/>
    <p:sldId id="314" r:id="rId23"/>
    <p:sldId id="308" r:id="rId2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59B3D8"/>
    <a:srgbClr val="0A1125"/>
    <a:srgbClr val="F7F7F4"/>
    <a:srgbClr val="A7549F"/>
    <a:srgbClr val="0078D7"/>
    <a:srgbClr val="9C4C94"/>
    <a:srgbClr val="FFFFFF"/>
    <a:srgbClr val="505050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88" autoAdjust="0"/>
    <p:restoredTop sz="96242" autoAdjust="0"/>
  </p:normalViewPr>
  <p:slideViewPr>
    <p:cSldViewPr>
      <p:cViewPr>
        <p:scale>
          <a:sx n="50" d="100"/>
          <a:sy n="50" d="100"/>
        </p:scale>
        <p:origin x="378" y="522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684" y="-124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10/24/2017 12:58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10/24/2017 12:57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262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089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929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723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8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361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4866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83900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71995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2114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9593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3114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7826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6518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43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6633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571836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528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215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223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384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38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74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87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7359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4420237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3860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4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94013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90096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9890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622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429612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25475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56062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8530388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36219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465130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5254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3365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623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9531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4391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257855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581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108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67426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0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439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99237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83198" y="6740611"/>
            <a:ext cx="2408237" cy="25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8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3937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4099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249" r:id="rId14"/>
    <p:sldLayoutId id="2147484301" r:id="rId15"/>
    <p:sldLayoutId id="2147484252" r:id="rId16"/>
    <p:sldLayoutId id="2147484251" r:id="rId17"/>
    <p:sldLayoutId id="2147484254" r:id="rId18"/>
    <p:sldLayoutId id="2147484257" r:id="rId19"/>
    <p:sldLayoutId id="2147484258" r:id="rId20"/>
    <p:sldLayoutId id="2147484260" r:id="rId21"/>
    <p:sldLayoutId id="2147484299" r:id="rId22"/>
    <p:sldLayoutId id="214748426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35" r:id="rId19"/>
    <p:sldLayoutId id="2147484336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  <p:sldLayoutId id="2147484359" r:id="rId18"/>
    <p:sldLayoutId id="2147484360" r:id="rId19"/>
    <p:sldLayoutId id="2147484361" r:id="rId20"/>
    <p:sldLayoutId id="2147484362" r:id="rId21"/>
    <p:sldLayoutId id="2147484363" r:id="rId22"/>
    <p:sldLayoutId id="2147484364" r:id="rId23"/>
    <p:sldLayoutId id="2147484365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1344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834" marR="0" lvl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088" marR="0" lvl="1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255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  <p:sldLayoutId id="2147484380" r:id="rId12"/>
    <p:sldLayoutId id="2147484381" r:id="rId13"/>
    <p:sldLayoutId id="2147484382" r:id="rId14"/>
    <p:sldLayoutId id="2147484383" r:id="rId15"/>
    <p:sldLayoutId id="2147484384" r:id="rId16"/>
    <p:sldLayoutId id="2147484385" r:id="rId17"/>
    <p:sldLayoutId id="2147484386" r:id="rId18"/>
    <p:sldLayoutId id="2147484387" r:id="rId19"/>
    <p:sldLayoutId id="2147484388" r:id="rId20"/>
    <p:sldLayoutId id="2147484389" r:id="rId21"/>
    <p:sldLayoutId id="2147484390" r:id="rId22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99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0.xml"/><Relationship Id="rId1" Type="http://schemas.openxmlformats.org/officeDocument/2006/relationships/tags" Target="../tags/tag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53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9.png"/><Relationship Id="rId1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I_Hero_Short">
            <a:hlinkClick r:id="" action="ppaction://media"/>
            <a:extLst>
              <a:ext uri="{FF2B5EF4-FFF2-40B4-BE49-F238E27FC236}">
                <a16:creationId xmlns:a16="http://schemas.microsoft.com/office/drawing/2014/main" id="{C0BF0D16-F44B-4B51-A8B6-59F4890A377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475" end="1919"/>
                </p14:media>
              </p:ext>
            </p:extLst>
          </p:nvPr>
        </p:nvPicPr>
        <p:blipFill rotWithShape="1">
          <a:blip r:embed="rId4"/>
          <a:srcRect l="57440" b="21283"/>
          <a:stretch>
            <a:fillRect/>
          </a:stretch>
        </p:blipFill>
        <p:spPr>
          <a:xfrm>
            <a:off x="1" y="-1"/>
            <a:ext cx="12436472" cy="69945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3B670CA-DEB6-4AC5-9FFA-7BFE256A30A6}"/>
              </a:ext>
            </a:extLst>
          </p:cNvPr>
          <p:cNvSpPr/>
          <p:nvPr/>
        </p:nvSpPr>
        <p:spPr bwMode="auto">
          <a:xfrm>
            <a:off x="-1" y="0"/>
            <a:ext cx="12436476" cy="6995418"/>
          </a:xfrm>
          <a:prstGeom prst="rect">
            <a:avLst/>
          </a:prstGeom>
          <a:solidFill>
            <a:schemeClr val="accent4">
              <a:lumMod val="10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CO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79FFF52-D43E-40E3-AF5A-163828D2A766}"/>
              </a:ext>
            </a:extLst>
          </p:cNvPr>
          <p:cNvSpPr/>
          <p:nvPr/>
        </p:nvSpPr>
        <p:spPr>
          <a:xfrm>
            <a:off x="8474455" y="6302556"/>
            <a:ext cx="3751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400" b="1" kern="0" dirty="0">
                <a:solidFill>
                  <a:schemeClr val="bg1"/>
                </a:solidFill>
              </a:rPr>
              <a:t>microsoft.com/cognitive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FDBF2B2-CE1C-484B-A8BF-AC9E53E4B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19753" r="30866" b="22622"/>
          <a:stretch/>
        </p:blipFill>
        <p:spPr bwMode="auto">
          <a:xfrm rot="5400000">
            <a:off x="436981" y="1630279"/>
            <a:ext cx="4116411" cy="36360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C9D25CCE-73E2-4D26-9228-27D7DFDB9212}"/>
              </a:ext>
            </a:extLst>
          </p:cNvPr>
          <p:cNvGrpSpPr/>
          <p:nvPr/>
        </p:nvGrpSpPr>
        <p:grpSpPr>
          <a:xfrm>
            <a:off x="5093115" y="2894422"/>
            <a:ext cx="6334877" cy="2426421"/>
            <a:chOff x="420055" y="-2234327"/>
            <a:chExt cx="3814199" cy="3056646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719EC53D-7E33-41D4-B8A1-84F704EF7E4E}"/>
                </a:ext>
              </a:extLst>
            </p:cNvPr>
            <p:cNvSpPr/>
            <p:nvPr/>
          </p:nvSpPr>
          <p:spPr>
            <a:xfrm>
              <a:off x="1143218" y="240744"/>
              <a:ext cx="1911288" cy="581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Github</a:t>
              </a: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s-MX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serandvaraco</a:t>
              </a:r>
              <a:endPara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 Placeholder 4">
              <a:extLst>
                <a:ext uri="{FF2B5EF4-FFF2-40B4-BE49-F238E27FC236}">
                  <a16:creationId xmlns:a16="http://schemas.microsoft.com/office/drawing/2014/main" id="{ADF396ED-D9BD-4176-BC06-B2DD6D87883F}"/>
                </a:ext>
              </a:extLst>
            </p:cNvPr>
            <p:cNvSpPr txBox="1">
              <a:spLocks/>
            </p:cNvSpPr>
            <p:nvPr/>
          </p:nvSpPr>
          <p:spPr>
            <a:xfrm>
              <a:off x="623451" y="-2234327"/>
              <a:ext cx="3602628" cy="420225"/>
            </a:xfrm>
            <a:prstGeom prst="rect">
              <a:avLst/>
            </a:prstGeom>
          </p:spPr>
          <p:txBody>
            <a:bodyPr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40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24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Sergio Andrés Vargas Acosta</a:t>
              </a:r>
            </a:p>
          </p:txBody>
        </p:sp>
        <p:pic>
          <p:nvPicPr>
            <p:cNvPr id="9" name="Picture 2" descr="Full_logo_white">
              <a:extLst>
                <a:ext uri="{FF2B5EF4-FFF2-40B4-BE49-F238E27FC236}">
                  <a16:creationId xmlns:a16="http://schemas.microsoft.com/office/drawing/2014/main" id="{E5924D30-33CB-48A3-9F56-9419F02A4C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28" t="-9076" b="-1"/>
            <a:stretch/>
          </p:blipFill>
          <p:spPr bwMode="auto">
            <a:xfrm>
              <a:off x="633317" y="-297495"/>
              <a:ext cx="370098" cy="31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 Placeholder 4">
              <a:extLst>
                <a:ext uri="{FF2B5EF4-FFF2-40B4-BE49-F238E27FC236}">
                  <a16:creationId xmlns:a16="http://schemas.microsoft.com/office/drawing/2014/main" id="{7F8EE43C-7F00-48BD-BD93-E487A644ACE1}"/>
                </a:ext>
              </a:extLst>
            </p:cNvPr>
            <p:cNvSpPr txBox="1">
              <a:spLocks/>
            </p:cNvSpPr>
            <p:nvPr/>
          </p:nvSpPr>
          <p:spPr>
            <a:xfrm>
              <a:off x="615276" y="-1459525"/>
              <a:ext cx="3618978" cy="626396"/>
            </a:xfrm>
            <a:prstGeom prst="rect">
              <a:avLst/>
            </a:prstGeom>
          </p:spPr>
          <p:txBody>
            <a:bodyPr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40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24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MX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Microsoft </a:t>
              </a:r>
              <a:r>
                <a:rPr lang="es-CO" sz="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Certified</a:t>
              </a:r>
              <a:r>
                <a:rPr lang="es-CO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 </a:t>
              </a:r>
              <a:r>
                <a:rPr lang="es-CO" sz="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Solution</a:t>
              </a:r>
              <a:r>
                <a:rPr lang="es-CO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 </a:t>
              </a:r>
              <a:r>
                <a:rPr lang="es-CO" sz="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Developer</a:t>
              </a:r>
              <a:endParaRPr lang="es-CO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pPr marL="0" indent="0">
                <a:buNone/>
              </a:pPr>
              <a:r>
                <a:rPr lang="es-CO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Blog:  unespacioparanet.com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CEDE8BA3-3DDE-4104-827F-2C40263A9542}"/>
                </a:ext>
              </a:extLst>
            </p:cNvPr>
            <p:cNvSpPr txBox="1">
              <a:spLocks/>
            </p:cNvSpPr>
            <p:nvPr/>
          </p:nvSpPr>
          <p:spPr>
            <a:xfrm>
              <a:off x="1118724" y="-352535"/>
              <a:ext cx="2353743" cy="337259"/>
            </a:xfrm>
            <a:prstGeom prst="rect">
              <a:avLst/>
            </a:prstGeom>
          </p:spPr>
          <p:txBody>
            <a:bodyPr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40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24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CO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@</a:t>
              </a:r>
              <a:r>
                <a:rPr lang="es-CO" sz="28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serandvaraco</a:t>
              </a:r>
              <a:endPara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endPara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pic>
          <p:nvPicPr>
            <p:cNvPr id="12" name="Picture 6" descr="Resultado de imagen para github">
              <a:extLst>
                <a:ext uri="{FF2B5EF4-FFF2-40B4-BE49-F238E27FC236}">
                  <a16:creationId xmlns:a16="http://schemas.microsoft.com/office/drawing/2014/main" id="{4F117B9F-83BB-4794-9787-A75F40675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55" y="162439"/>
              <a:ext cx="592573" cy="592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3FFA4EE-E586-4EDE-9313-B730B268D48A}"/>
              </a:ext>
            </a:extLst>
          </p:cNvPr>
          <p:cNvCxnSpPr>
            <a:cxnSpLocks/>
          </p:cNvCxnSpPr>
          <p:nvPr/>
        </p:nvCxnSpPr>
        <p:spPr>
          <a:xfrm>
            <a:off x="4541837" y="1641094"/>
            <a:ext cx="0" cy="3706737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E79D9EF-66F6-41B9-9704-BE465DD4137E}"/>
              </a:ext>
            </a:extLst>
          </p:cNvPr>
          <p:cNvSpPr txBox="1"/>
          <p:nvPr/>
        </p:nvSpPr>
        <p:spPr>
          <a:xfrm>
            <a:off x="5227637" y="1803695"/>
            <a:ext cx="5640434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CO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Hablemos de IA</a:t>
            </a: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FA425C39-DB24-447A-9CC1-49B2F4455E49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350837" y="6513388"/>
            <a:ext cx="1787476" cy="3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901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1897062"/>
            <a:ext cx="11660472" cy="4648200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884237" y="373062"/>
            <a:ext cx="10668000" cy="917575"/>
          </a:xfrm>
          <a:prstGeom prst="rect">
            <a:avLst/>
          </a:prstGeo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CO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Acceso Fácil mediante un JSON </a:t>
            </a:r>
          </a:p>
        </p:txBody>
      </p:sp>
    </p:spTree>
    <p:extLst>
      <p:ext uri="{BB962C8B-B14F-4D97-AF65-F5344CB8AC3E}">
        <p14:creationId xmlns:p14="http://schemas.microsoft.com/office/powerpoint/2010/main" val="2745082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portalstoragewuprod2.azureedge.net/vision/OpticalCharacterRecognition/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436474" cy="704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 bwMode="auto">
          <a:xfrm>
            <a:off x="-1" y="-1"/>
            <a:ext cx="12436475" cy="704083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CO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37" y="1592262"/>
            <a:ext cx="4915917" cy="37241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829" y="3920709"/>
            <a:ext cx="4563646" cy="327892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437" y="219981"/>
            <a:ext cx="4300531" cy="307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92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" y="373062"/>
            <a:ext cx="10942637" cy="63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08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" y="144462"/>
            <a:ext cx="11811000" cy="52229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187" y="1363662"/>
            <a:ext cx="6515100" cy="4981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6750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144461"/>
            <a:ext cx="11963400" cy="673926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237" y="1132841"/>
            <a:ext cx="64674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75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Microsoft cognitive serv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" y="364722"/>
            <a:ext cx="2667001" cy="1541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37" y="2049462"/>
            <a:ext cx="7379908" cy="3886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uadroTexto 3"/>
          <p:cNvSpPr txBox="1"/>
          <p:nvPr/>
        </p:nvSpPr>
        <p:spPr>
          <a:xfrm>
            <a:off x="3932237" y="1135653"/>
            <a:ext cx="533440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2400" dirty="0">
                <a:solidFill>
                  <a:schemeClr val="bg1"/>
                </a:solidFill>
              </a:rPr>
              <a:t>Usado para verificación de identidad</a:t>
            </a:r>
          </a:p>
        </p:txBody>
      </p:sp>
    </p:spTree>
    <p:extLst>
      <p:ext uri="{BB962C8B-B14F-4D97-AF65-F5344CB8AC3E}">
        <p14:creationId xmlns:p14="http://schemas.microsoft.com/office/powerpoint/2010/main" val="8033194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76" y="2201862"/>
            <a:ext cx="9563100" cy="3162300"/>
          </a:xfrm>
          <a:prstGeom prst="rect">
            <a:avLst/>
          </a:prstGeom>
        </p:spPr>
      </p:pic>
      <p:pic>
        <p:nvPicPr>
          <p:cNvPr id="3" name="Picture 2" descr="Resultado de imagen para Microsoft cognitive 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5" y="449262"/>
            <a:ext cx="1656904" cy="94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2789237" y="552147"/>
            <a:ext cx="4881208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¿Qué paquetes necesito?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454539" y="5544463"/>
            <a:ext cx="929517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https://azure.microsoft.com/es-es/try/cognitive-services/my-apis/</a:t>
            </a:r>
          </a:p>
        </p:txBody>
      </p:sp>
    </p:spTree>
    <p:extLst>
      <p:ext uri="{BB962C8B-B14F-4D97-AF65-F5344CB8AC3E}">
        <p14:creationId xmlns:p14="http://schemas.microsoft.com/office/powerpoint/2010/main" val="245988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>
            <a:spLocks/>
          </p:cNvSpPr>
          <p:nvPr/>
        </p:nvSpPr>
        <p:spPr>
          <a:xfrm>
            <a:off x="427037" y="4640262"/>
            <a:ext cx="9677400" cy="45793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Sergio Andrés Vargas Acosta</a:t>
            </a:r>
          </a:p>
        </p:txBody>
      </p:sp>
      <p:pic>
        <p:nvPicPr>
          <p:cNvPr id="7" name="Picture 2" descr="Full_logo_white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8" t="-9076" b="-1"/>
          <a:stretch/>
        </p:blipFill>
        <p:spPr bwMode="auto">
          <a:xfrm>
            <a:off x="490396" y="5624494"/>
            <a:ext cx="278106" cy="239090"/>
          </a:xfrm>
          <a:prstGeom prst="rect">
            <a:avLst/>
          </a:prstGeom>
          <a:noFill/>
          <a:extLst/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427037" y="5140133"/>
            <a:ext cx="9677400" cy="91360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/>
              <a:t>Microsoft </a:t>
            </a:r>
            <a:r>
              <a:rPr lang="es-CO" sz="2000" dirty="0" err="1"/>
              <a:t>Certified</a:t>
            </a:r>
            <a:r>
              <a:rPr lang="es-CO" sz="2000" dirty="0"/>
              <a:t> </a:t>
            </a:r>
            <a:r>
              <a:rPr lang="es-CO" sz="2000" dirty="0" err="1"/>
              <a:t>Solution</a:t>
            </a:r>
            <a:r>
              <a:rPr lang="es-CO" sz="2000" dirty="0"/>
              <a:t> </a:t>
            </a:r>
            <a:r>
              <a:rPr lang="es-CO" sz="2000" dirty="0" err="1"/>
              <a:t>Developer</a:t>
            </a:r>
            <a:endParaRPr lang="en-US" sz="2000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740294" y="5575259"/>
            <a:ext cx="2353743" cy="33725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dirty="0"/>
              <a:t>@</a:t>
            </a:r>
            <a:r>
              <a:rPr lang="es-CO" sz="2000" dirty="0" err="1"/>
              <a:t>serandvaraco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/>
          <a:srcRect l="19753" r="30866" b="22622"/>
          <a:stretch/>
        </p:blipFill>
        <p:spPr bwMode="auto">
          <a:xfrm rot="5400000">
            <a:off x="7176149" y="1075348"/>
            <a:ext cx="4478619" cy="39560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Rectángulo 10"/>
          <p:cNvSpPr/>
          <p:nvPr/>
        </p:nvSpPr>
        <p:spPr>
          <a:xfrm>
            <a:off x="6617894" y="5313649"/>
            <a:ext cx="581858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/>
              <a:t>https://github.com/serandvaraco</a:t>
            </a:r>
          </a:p>
          <a:p>
            <a:pPr algn="ctr"/>
            <a:r>
              <a:rPr lang="es-MX" sz="2800" b="1" dirty="0"/>
              <a:t>http://unespacioparanet.com</a:t>
            </a:r>
          </a:p>
        </p:txBody>
      </p:sp>
    </p:spTree>
    <p:extLst>
      <p:ext uri="{BB962C8B-B14F-4D97-AF65-F5344CB8AC3E}">
        <p14:creationId xmlns:p14="http://schemas.microsoft.com/office/powerpoint/2010/main" val="1876269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44E8C233-C5AE-4BC4-B9C0-18D65F146741}"/>
              </a:ext>
            </a:extLst>
          </p:cNvPr>
          <p:cNvSpPr txBox="1"/>
          <p:nvPr/>
        </p:nvSpPr>
        <p:spPr>
          <a:xfrm>
            <a:off x="0" y="985987"/>
            <a:ext cx="12619038" cy="5246537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s-CO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698975-1566-4BEA-B519-C17252EF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987"/>
            <a:ext cx="12436475" cy="524653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42F1563-6BC7-4A89-B9C8-F4E24CA26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37" y="1211262"/>
            <a:ext cx="9906000" cy="481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9694BE0-190B-4DE9-AB8F-8911D00AF0C0}"/>
              </a:ext>
            </a:extLst>
          </p:cNvPr>
          <p:cNvSpPr txBox="1"/>
          <p:nvPr/>
        </p:nvSpPr>
        <p:spPr>
          <a:xfrm>
            <a:off x="5227637" y="144462"/>
            <a:ext cx="13551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4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Bots</a:t>
            </a:r>
            <a:endParaRPr lang="es-CO" sz="4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577929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ultado de imagen para Microsoft cognitive servi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144462"/>
            <a:ext cx="12025339" cy="675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2910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33">
        <p15:prstTrans prst="wind"/>
      </p:transition>
    </mc:Choice>
    <mc:Fallback xmlns="">
      <p:transition spd="slow" advTm="1033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DA90566-B431-43E0-9B31-E5E0723B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988"/>
            <a:ext cx="12436475" cy="521225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4E8C233-C5AE-4BC4-B9C0-18D65F146741}"/>
              </a:ext>
            </a:extLst>
          </p:cNvPr>
          <p:cNvSpPr txBox="1"/>
          <p:nvPr/>
        </p:nvSpPr>
        <p:spPr>
          <a:xfrm>
            <a:off x="0" y="985987"/>
            <a:ext cx="12619038" cy="5246537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s-CO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694BE0-190B-4DE9-AB8F-8911D00AF0C0}"/>
              </a:ext>
            </a:extLst>
          </p:cNvPr>
          <p:cNvSpPr txBox="1"/>
          <p:nvPr/>
        </p:nvSpPr>
        <p:spPr>
          <a:xfrm>
            <a:off x="4111192" y="136524"/>
            <a:ext cx="4396653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Machine </a:t>
            </a:r>
            <a:r>
              <a:rPr lang="es-CO" sz="4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Learning</a:t>
            </a:r>
            <a:endParaRPr lang="es-CO" sz="4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9519649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58D03D-8483-4056-8795-DC365E44A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020"/>
            <a:ext cx="12436475" cy="528531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4E8C233-C5AE-4BC4-B9C0-18D65F146741}"/>
              </a:ext>
            </a:extLst>
          </p:cNvPr>
          <p:cNvSpPr txBox="1"/>
          <p:nvPr/>
        </p:nvSpPr>
        <p:spPr>
          <a:xfrm>
            <a:off x="0" y="985987"/>
            <a:ext cx="12436475" cy="5246537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s-CO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694BE0-190B-4DE9-AB8F-8911D00AF0C0}"/>
              </a:ext>
            </a:extLst>
          </p:cNvPr>
          <p:cNvSpPr txBox="1"/>
          <p:nvPr/>
        </p:nvSpPr>
        <p:spPr>
          <a:xfrm>
            <a:off x="3627437" y="147635"/>
            <a:ext cx="4972900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Internet de las cosas</a:t>
            </a:r>
          </a:p>
        </p:txBody>
      </p:sp>
    </p:spTree>
    <p:extLst>
      <p:ext uri="{BB962C8B-B14F-4D97-AF65-F5344CB8AC3E}">
        <p14:creationId xmlns:p14="http://schemas.microsoft.com/office/powerpoint/2010/main" val="412197004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882" y="-29035"/>
            <a:ext cx="12446983" cy="3757021"/>
          </a:xfrm>
          <a:prstGeom prst="rect">
            <a:avLst/>
          </a:prstGeom>
          <a:solidFill>
            <a:srgbClr val="000000">
              <a:alpha val="6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834747" y="6127505"/>
            <a:ext cx="2701838" cy="382257"/>
            <a:chOff x="4708300" y="6295658"/>
            <a:chExt cx="2649101" cy="3747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22"/>
            <a:stretch/>
          </p:blipFill>
          <p:spPr>
            <a:xfrm>
              <a:off x="4708300" y="6354134"/>
              <a:ext cx="1211252" cy="31632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311" y="6295658"/>
              <a:ext cx="1110090" cy="29861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185248" y="5177730"/>
            <a:ext cx="2165140" cy="385860"/>
            <a:chOff x="8446309" y="5819616"/>
            <a:chExt cx="2122879" cy="37832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46309" y="5819616"/>
              <a:ext cx="922751" cy="378328"/>
            </a:xfrm>
            <a:prstGeom prst="rect">
              <a:avLst/>
            </a:prstGeom>
            <a:noFill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00" b="30800"/>
            <a:stretch/>
          </p:blipFill>
          <p:spPr>
            <a:xfrm>
              <a:off x="9503481" y="5823349"/>
              <a:ext cx="1065707" cy="306921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8693959" y="6003748"/>
            <a:ext cx="3139014" cy="432159"/>
            <a:chOff x="8157755" y="6215592"/>
            <a:chExt cx="3077744" cy="42372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755" y="6278870"/>
              <a:ext cx="1441785" cy="36044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1302" y="6215592"/>
              <a:ext cx="1464197" cy="367479"/>
            </a:xfrm>
            <a:prstGeom prst="rect">
              <a:avLst/>
            </a:prstGeom>
          </p:spPr>
        </p:pic>
      </p:grpSp>
      <p:cxnSp>
        <p:nvCxnSpPr>
          <p:cNvPr id="46" name="Straight Connector 45"/>
          <p:cNvCxnSpPr/>
          <p:nvPr/>
        </p:nvCxnSpPr>
        <p:spPr>
          <a:xfrm>
            <a:off x="7750669" y="6908954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03550" y="4283304"/>
            <a:ext cx="753732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48" b="0" i="0" u="none" strike="noStrike" kern="0" cap="none" spc="0" normalizeH="0" baseline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Fácil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8254" y="4301310"/>
            <a:ext cx="1170926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Flexible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85248" y="4294385"/>
            <a:ext cx="1723549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Comunidad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247008" y="5322059"/>
            <a:ext cx="1930832" cy="402266"/>
            <a:chOff x="4718671" y="5870624"/>
            <a:chExt cx="1893144" cy="394414"/>
          </a:xfrm>
        </p:grpSpPr>
        <p:sp>
          <p:nvSpPr>
            <p:cNvPr id="44" name="Freeform 11"/>
            <p:cNvSpPr>
              <a:spLocks noEditPoints="1"/>
            </p:cNvSpPr>
            <p:nvPr/>
          </p:nvSpPr>
          <p:spPr bwMode="black">
            <a:xfrm>
              <a:off x="5488487" y="5870624"/>
              <a:ext cx="320356" cy="394414"/>
            </a:xfrm>
            <a:custGeom>
              <a:avLst/>
              <a:gdLst>
                <a:gd name="T0" fmla="*/ 574 w 618"/>
                <a:gd name="T1" fmla="*/ 227 h 723"/>
                <a:gd name="T2" fmla="*/ 530 w 618"/>
                <a:gd name="T3" fmla="*/ 272 h 723"/>
                <a:gd name="T4" fmla="*/ 530 w 618"/>
                <a:gd name="T5" fmla="*/ 446 h 723"/>
                <a:gd name="T6" fmla="*/ 574 w 618"/>
                <a:gd name="T7" fmla="*/ 491 h 723"/>
                <a:gd name="T8" fmla="*/ 618 w 618"/>
                <a:gd name="T9" fmla="*/ 446 h 723"/>
                <a:gd name="T10" fmla="*/ 618 w 618"/>
                <a:gd name="T11" fmla="*/ 272 h 723"/>
                <a:gd name="T12" fmla="*/ 574 w 618"/>
                <a:gd name="T13" fmla="*/ 227 h 723"/>
                <a:gd name="T14" fmla="*/ 44 w 618"/>
                <a:gd name="T15" fmla="*/ 227 h 723"/>
                <a:gd name="T16" fmla="*/ 0 w 618"/>
                <a:gd name="T17" fmla="*/ 272 h 723"/>
                <a:gd name="T18" fmla="*/ 0 w 618"/>
                <a:gd name="T19" fmla="*/ 446 h 723"/>
                <a:gd name="T20" fmla="*/ 44 w 618"/>
                <a:gd name="T21" fmla="*/ 491 h 723"/>
                <a:gd name="T22" fmla="*/ 88 w 618"/>
                <a:gd name="T23" fmla="*/ 446 h 723"/>
                <a:gd name="T24" fmla="*/ 88 w 618"/>
                <a:gd name="T25" fmla="*/ 272 h 723"/>
                <a:gd name="T26" fmla="*/ 44 w 618"/>
                <a:gd name="T27" fmla="*/ 227 h 723"/>
                <a:gd name="T28" fmla="*/ 505 w 618"/>
                <a:gd name="T29" fmla="*/ 228 h 723"/>
                <a:gd name="T30" fmla="*/ 505 w 618"/>
                <a:gd name="T31" fmla="*/ 547 h 723"/>
                <a:gd name="T32" fmla="*/ 471 w 618"/>
                <a:gd name="T33" fmla="*/ 581 h 723"/>
                <a:gd name="T34" fmla="*/ 432 w 618"/>
                <a:gd name="T35" fmla="*/ 581 h 723"/>
                <a:gd name="T36" fmla="*/ 432 w 618"/>
                <a:gd name="T37" fmla="*/ 678 h 723"/>
                <a:gd name="T38" fmla="*/ 388 w 618"/>
                <a:gd name="T39" fmla="*/ 723 h 723"/>
                <a:gd name="T40" fmla="*/ 344 w 618"/>
                <a:gd name="T41" fmla="*/ 678 h 723"/>
                <a:gd name="T42" fmla="*/ 344 w 618"/>
                <a:gd name="T43" fmla="*/ 581 h 723"/>
                <a:gd name="T44" fmla="*/ 276 w 618"/>
                <a:gd name="T45" fmla="*/ 581 h 723"/>
                <a:gd name="T46" fmla="*/ 276 w 618"/>
                <a:gd name="T47" fmla="*/ 678 h 723"/>
                <a:gd name="T48" fmla="*/ 232 w 618"/>
                <a:gd name="T49" fmla="*/ 723 h 723"/>
                <a:gd name="T50" fmla="*/ 188 w 618"/>
                <a:gd name="T51" fmla="*/ 678 h 723"/>
                <a:gd name="T52" fmla="*/ 188 w 618"/>
                <a:gd name="T53" fmla="*/ 581 h 723"/>
                <a:gd name="T54" fmla="*/ 149 w 618"/>
                <a:gd name="T55" fmla="*/ 581 h 723"/>
                <a:gd name="T56" fmla="*/ 115 w 618"/>
                <a:gd name="T57" fmla="*/ 547 h 723"/>
                <a:gd name="T58" fmla="*/ 115 w 618"/>
                <a:gd name="T59" fmla="*/ 228 h 723"/>
                <a:gd name="T60" fmla="*/ 505 w 618"/>
                <a:gd name="T61" fmla="*/ 228 h 723"/>
                <a:gd name="T62" fmla="*/ 402 w 618"/>
                <a:gd name="T63" fmla="*/ 63 h 723"/>
                <a:gd name="T64" fmla="*/ 438 w 618"/>
                <a:gd name="T65" fmla="*/ 11 h 723"/>
                <a:gd name="T66" fmla="*/ 437 w 618"/>
                <a:gd name="T67" fmla="*/ 2 h 723"/>
                <a:gd name="T68" fmla="*/ 428 w 618"/>
                <a:gd name="T69" fmla="*/ 4 h 723"/>
                <a:gd name="T70" fmla="*/ 390 w 618"/>
                <a:gd name="T71" fmla="*/ 59 h 723"/>
                <a:gd name="T72" fmla="*/ 309 w 618"/>
                <a:gd name="T73" fmla="*/ 43 h 723"/>
                <a:gd name="T74" fmla="*/ 228 w 618"/>
                <a:gd name="T75" fmla="*/ 59 h 723"/>
                <a:gd name="T76" fmla="*/ 190 w 618"/>
                <a:gd name="T77" fmla="*/ 4 h 723"/>
                <a:gd name="T78" fmla="*/ 181 w 618"/>
                <a:gd name="T79" fmla="*/ 2 h 723"/>
                <a:gd name="T80" fmla="*/ 180 w 618"/>
                <a:gd name="T81" fmla="*/ 11 h 723"/>
                <a:gd name="T82" fmla="*/ 216 w 618"/>
                <a:gd name="T83" fmla="*/ 63 h 723"/>
                <a:gd name="T84" fmla="*/ 114 w 618"/>
                <a:gd name="T85" fmla="*/ 200 h 723"/>
                <a:gd name="T86" fmla="*/ 504 w 618"/>
                <a:gd name="T87" fmla="*/ 200 h 723"/>
                <a:gd name="T88" fmla="*/ 402 w 618"/>
                <a:gd name="T89" fmla="*/ 63 h 723"/>
                <a:gd name="T90" fmla="*/ 227 w 618"/>
                <a:gd name="T91" fmla="*/ 146 h 723"/>
                <a:gd name="T92" fmla="*/ 205 w 618"/>
                <a:gd name="T93" fmla="*/ 124 h 723"/>
                <a:gd name="T94" fmla="*/ 227 w 618"/>
                <a:gd name="T95" fmla="*/ 103 h 723"/>
                <a:gd name="T96" fmla="*/ 248 w 618"/>
                <a:gd name="T97" fmla="*/ 124 h 723"/>
                <a:gd name="T98" fmla="*/ 227 w 618"/>
                <a:gd name="T99" fmla="*/ 146 h 723"/>
                <a:gd name="T100" fmla="*/ 394 w 618"/>
                <a:gd name="T101" fmla="*/ 146 h 723"/>
                <a:gd name="T102" fmla="*/ 373 w 618"/>
                <a:gd name="T103" fmla="*/ 124 h 723"/>
                <a:gd name="T104" fmla="*/ 394 w 618"/>
                <a:gd name="T105" fmla="*/ 103 h 723"/>
                <a:gd name="T106" fmla="*/ 416 w 618"/>
                <a:gd name="T107" fmla="*/ 124 h 723"/>
                <a:gd name="T108" fmla="*/ 394 w 618"/>
                <a:gd name="T109" fmla="*/ 146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8" h="723">
                  <a:moveTo>
                    <a:pt x="574" y="227"/>
                  </a:moveTo>
                  <a:cubicBezTo>
                    <a:pt x="550" y="227"/>
                    <a:pt x="530" y="247"/>
                    <a:pt x="530" y="272"/>
                  </a:cubicBezTo>
                  <a:cubicBezTo>
                    <a:pt x="530" y="446"/>
                    <a:pt x="530" y="446"/>
                    <a:pt x="530" y="446"/>
                  </a:cubicBezTo>
                  <a:cubicBezTo>
                    <a:pt x="530" y="471"/>
                    <a:pt x="550" y="491"/>
                    <a:pt x="574" y="491"/>
                  </a:cubicBezTo>
                  <a:cubicBezTo>
                    <a:pt x="598" y="491"/>
                    <a:pt x="618" y="471"/>
                    <a:pt x="618" y="446"/>
                  </a:cubicBezTo>
                  <a:cubicBezTo>
                    <a:pt x="618" y="272"/>
                    <a:pt x="618" y="272"/>
                    <a:pt x="618" y="272"/>
                  </a:cubicBezTo>
                  <a:cubicBezTo>
                    <a:pt x="618" y="247"/>
                    <a:pt x="598" y="227"/>
                    <a:pt x="574" y="227"/>
                  </a:cubicBezTo>
                  <a:close/>
                  <a:moveTo>
                    <a:pt x="44" y="227"/>
                  </a:moveTo>
                  <a:cubicBezTo>
                    <a:pt x="20" y="227"/>
                    <a:pt x="0" y="247"/>
                    <a:pt x="0" y="272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471"/>
                    <a:pt x="20" y="491"/>
                    <a:pt x="44" y="491"/>
                  </a:cubicBezTo>
                  <a:cubicBezTo>
                    <a:pt x="68" y="491"/>
                    <a:pt x="88" y="471"/>
                    <a:pt x="88" y="446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47"/>
                    <a:pt x="68" y="227"/>
                    <a:pt x="44" y="227"/>
                  </a:cubicBezTo>
                  <a:close/>
                  <a:moveTo>
                    <a:pt x="505" y="228"/>
                  </a:moveTo>
                  <a:cubicBezTo>
                    <a:pt x="505" y="547"/>
                    <a:pt x="505" y="547"/>
                    <a:pt x="505" y="547"/>
                  </a:cubicBezTo>
                  <a:cubicBezTo>
                    <a:pt x="505" y="566"/>
                    <a:pt x="490" y="581"/>
                    <a:pt x="471" y="581"/>
                  </a:cubicBezTo>
                  <a:cubicBezTo>
                    <a:pt x="432" y="581"/>
                    <a:pt x="432" y="581"/>
                    <a:pt x="432" y="581"/>
                  </a:cubicBezTo>
                  <a:cubicBezTo>
                    <a:pt x="432" y="678"/>
                    <a:pt x="432" y="678"/>
                    <a:pt x="432" y="678"/>
                  </a:cubicBezTo>
                  <a:cubicBezTo>
                    <a:pt x="432" y="703"/>
                    <a:pt x="412" y="723"/>
                    <a:pt x="388" y="723"/>
                  </a:cubicBezTo>
                  <a:cubicBezTo>
                    <a:pt x="364" y="723"/>
                    <a:pt x="344" y="703"/>
                    <a:pt x="344" y="678"/>
                  </a:cubicBezTo>
                  <a:cubicBezTo>
                    <a:pt x="344" y="581"/>
                    <a:pt x="344" y="581"/>
                    <a:pt x="344" y="581"/>
                  </a:cubicBezTo>
                  <a:cubicBezTo>
                    <a:pt x="276" y="581"/>
                    <a:pt x="276" y="581"/>
                    <a:pt x="276" y="581"/>
                  </a:cubicBezTo>
                  <a:cubicBezTo>
                    <a:pt x="276" y="678"/>
                    <a:pt x="276" y="678"/>
                    <a:pt x="276" y="678"/>
                  </a:cubicBezTo>
                  <a:cubicBezTo>
                    <a:pt x="276" y="703"/>
                    <a:pt x="256" y="723"/>
                    <a:pt x="232" y="723"/>
                  </a:cubicBezTo>
                  <a:cubicBezTo>
                    <a:pt x="208" y="723"/>
                    <a:pt x="188" y="703"/>
                    <a:pt x="188" y="678"/>
                  </a:cubicBezTo>
                  <a:cubicBezTo>
                    <a:pt x="188" y="581"/>
                    <a:pt x="188" y="581"/>
                    <a:pt x="188" y="581"/>
                  </a:cubicBezTo>
                  <a:cubicBezTo>
                    <a:pt x="149" y="581"/>
                    <a:pt x="149" y="581"/>
                    <a:pt x="149" y="581"/>
                  </a:cubicBezTo>
                  <a:cubicBezTo>
                    <a:pt x="130" y="581"/>
                    <a:pt x="115" y="566"/>
                    <a:pt x="115" y="547"/>
                  </a:cubicBezTo>
                  <a:cubicBezTo>
                    <a:pt x="115" y="228"/>
                    <a:pt x="115" y="228"/>
                    <a:pt x="115" y="228"/>
                  </a:cubicBezTo>
                  <a:lnTo>
                    <a:pt x="505" y="228"/>
                  </a:lnTo>
                  <a:close/>
                  <a:moveTo>
                    <a:pt x="402" y="63"/>
                  </a:moveTo>
                  <a:cubicBezTo>
                    <a:pt x="438" y="11"/>
                    <a:pt x="438" y="11"/>
                    <a:pt x="438" y="11"/>
                  </a:cubicBezTo>
                  <a:cubicBezTo>
                    <a:pt x="440" y="8"/>
                    <a:pt x="439" y="4"/>
                    <a:pt x="437" y="2"/>
                  </a:cubicBezTo>
                  <a:cubicBezTo>
                    <a:pt x="434" y="0"/>
                    <a:pt x="430" y="1"/>
                    <a:pt x="428" y="4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65" y="49"/>
                    <a:pt x="338" y="43"/>
                    <a:pt x="309" y="43"/>
                  </a:cubicBezTo>
                  <a:cubicBezTo>
                    <a:pt x="280" y="43"/>
                    <a:pt x="253" y="49"/>
                    <a:pt x="228" y="59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8" y="1"/>
                    <a:pt x="184" y="0"/>
                    <a:pt x="181" y="2"/>
                  </a:cubicBezTo>
                  <a:cubicBezTo>
                    <a:pt x="179" y="4"/>
                    <a:pt x="178" y="8"/>
                    <a:pt x="180" y="11"/>
                  </a:cubicBezTo>
                  <a:cubicBezTo>
                    <a:pt x="216" y="63"/>
                    <a:pt x="216" y="63"/>
                    <a:pt x="216" y="63"/>
                  </a:cubicBezTo>
                  <a:cubicBezTo>
                    <a:pt x="159" y="90"/>
                    <a:pt x="119" y="141"/>
                    <a:pt x="114" y="200"/>
                  </a:cubicBezTo>
                  <a:cubicBezTo>
                    <a:pt x="504" y="200"/>
                    <a:pt x="504" y="200"/>
                    <a:pt x="504" y="200"/>
                  </a:cubicBezTo>
                  <a:cubicBezTo>
                    <a:pt x="499" y="141"/>
                    <a:pt x="459" y="90"/>
                    <a:pt x="402" y="63"/>
                  </a:cubicBezTo>
                  <a:close/>
                  <a:moveTo>
                    <a:pt x="227" y="146"/>
                  </a:moveTo>
                  <a:cubicBezTo>
                    <a:pt x="215" y="146"/>
                    <a:pt x="205" y="136"/>
                    <a:pt x="205" y="124"/>
                  </a:cubicBezTo>
                  <a:cubicBezTo>
                    <a:pt x="205" y="113"/>
                    <a:pt x="215" y="103"/>
                    <a:pt x="227" y="103"/>
                  </a:cubicBezTo>
                  <a:cubicBezTo>
                    <a:pt x="239" y="103"/>
                    <a:pt x="248" y="113"/>
                    <a:pt x="248" y="124"/>
                  </a:cubicBezTo>
                  <a:cubicBezTo>
                    <a:pt x="248" y="136"/>
                    <a:pt x="239" y="146"/>
                    <a:pt x="227" y="146"/>
                  </a:cubicBezTo>
                  <a:close/>
                  <a:moveTo>
                    <a:pt x="394" y="146"/>
                  </a:moveTo>
                  <a:cubicBezTo>
                    <a:pt x="382" y="146"/>
                    <a:pt x="373" y="136"/>
                    <a:pt x="373" y="124"/>
                  </a:cubicBezTo>
                  <a:cubicBezTo>
                    <a:pt x="373" y="113"/>
                    <a:pt x="382" y="103"/>
                    <a:pt x="394" y="103"/>
                  </a:cubicBezTo>
                  <a:cubicBezTo>
                    <a:pt x="406" y="103"/>
                    <a:pt x="416" y="113"/>
                    <a:pt x="416" y="124"/>
                  </a:cubicBezTo>
                  <a:cubicBezTo>
                    <a:pt x="416" y="136"/>
                    <a:pt x="406" y="146"/>
                    <a:pt x="394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47"/>
            <p:cNvSpPr>
              <a:spLocks noChangeAspect="1" noEditPoints="1"/>
            </p:cNvSpPr>
            <p:nvPr/>
          </p:nvSpPr>
          <p:spPr bwMode="black">
            <a:xfrm>
              <a:off x="4718671" y="5918276"/>
              <a:ext cx="300330" cy="299110"/>
            </a:xfrm>
            <a:custGeom>
              <a:avLst/>
              <a:gdLst>
                <a:gd name="T0" fmla="*/ 112 w 246"/>
                <a:gd name="T1" fmla="*/ 19 h 245"/>
                <a:gd name="T2" fmla="*/ 246 w 246"/>
                <a:gd name="T3" fmla="*/ 0 h 245"/>
                <a:gd name="T4" fmla="*/ 246 w 246"/>
                <a:gd name="T5" fmla="*/ 116 h 245"/>
                <a:gd name="T6" fmla="*/ 112 w 246"/>
                <a:gd name="T7" fmla="*/ 116 h 245"/>
                <a:gd name="T8" fmla="*/ 112 w 246"/>
                <a:gd name="T9" fmla="*/ 19 h 245"/>
                <a:gd name="T10" fmla="*/ 102 w 246"/>
                <a:gd name="T11" fmla="*/ 116 h 245"/>
                <a:gd name="T12" fmla="*/ 102 w 246"/>
                <a:gd name="T13" fmla="*/ 19 h 245"/>
                <a:gd name="T14" fmla="*/ 0 w 246"/>
                <a:gd name="T15" fmla="*/ 34 h 245"/>
                <a:gd name="T16" fmla="*/ 0 w 246"/>
                <a:gd name="T17" fmla="*/ 116 h 245"/>
                <a:gd name="T18" fmla="*/ 102 w 246"/>
                <a:gd name="T19" fmla="*/ 116 h 245"/>
                <a:gd name="T20" fmla="*/ 102 w 246"/>
                <a:gd name="T21" fmla="*/ 126 h 245"/>
                <a:gd name="T22" fmla="*/ 0 w 246"/>
                <a:gd name="T23" fmla="*/ 126 h 245"/>
                <a:gd name="T24" fmla="*/ 0 w 246"/>
                <a:gd name="T25" fmla="*/ 211 h 245"/>
                <a:gd name="T26" fmla="*/ 102 w 246"/>
                <a:gd name="T27" fmla="*/ 226 h 245"/>
                <a:gd name="T28" fmla="*/ 102 w 246"/>
                <a:gd name="T29" fmla="*/ 126 h 245"/>
                <a:gd name="T30" fmla="*/ 112 w 246"/>
                <a:gd name="T31" fmla="*/ 126 h 245"/>
                <a:gd name="T32" fmla="*/ 112 w 246"/>
                <a:gd name="T33" fmla="*/ 226 h 245"/>
                <a:gd name="T34" fmla="*/ 246 w 246"/>
                <a:gd name="T35" fmla="*/ 245 h 245"/>
                <a:gd name="T36" fmla="*/ 246 w 246"/>
                <a:gd name="T37" fmla="*/ 126 h 245"/>
                <a:gd name="T38" fmla="*/ 112 w 246"/>
                <a:gd name="T39" fmla="*/ 12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245">
                  <a:moveTo>
                    <a:pt x="112" y="19"/>
                  </a:moveTo>
                  <a:lnTo>
                    <a:pt x="246" y="0"/>
                  </a:lnTo>
                  <a:lnTo>
                    <a:pt x="246" y="116"/>
                  </a:lnTo>
                  <a:lnTo>
                    <a:pt x="112" y="116"/>
                  </a:lnTo>
                  <a:lnTo>
                    <a:pt x="112" y="19"/>
                  </a:lnTo>
                  <a:close/>
                  <a:moveTo>
                    <a:pt x="102" y="116"/>
                  </a:moveTo>
                  <a:lnTo>
                    <a:pt x="102" y="19"/>
                  </a:lnTo>
                  <a:lnTo>
                    <a:pt x="0" y="34"/>
                  </a:lnTo>
                  <a:lnTo>
                    <a:pt x="0" y="116"/>
                  </a:lnTo>
                  <a:lnTo>
                    <a:pt x="102" y="116"/>
                  </a:lnTo>
                  <a:close/>
                  <a:moveTo>
                    <a:pt x="102" y="126"/>
                  </a:moveTo>
                  <a:lnTo>
                    <a:pt x="0" y="126"/>
                  </a:lnTo>
                  <a:lnTo>
                    <a:pt x="0" y="211"/>
                  </a:lnTo>
                  <a:lnTo>
                    <a:pt x="102" y="226"/>
                  </a:lnTo>
                  <a:lnTo>
                    <a:pt x="102" y="126"/>
                  </a:lnTo>
                  <a:close/>
                  <a:moveTo>
                    <a:pt x="112" y="126"/>
                  </a:moveTo>
                  <a:lnTo>
                    <a:pt x="112" y="226"/>
                  </a:lnTo>
                  <a:lnTo>
                    <a:pt x="246" y="245"/>
                  </a:lnTo>
                  <a:lnTo>
                    <a:pt x="246" y="126"/>
                  </a:lnTo>
                  <a:lnTo>
                    <a:pt x="112" y="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9" name="Group 48"/>
            <p:cNvGrpSpPr>
              <a:grpSpLocks noChangeAspect="1"/>
            </p:cNvGrpSpPr>
            <p:nvPr/>
          </p:nvGrpSpPr>
          <p:grpSpPr bwMode="black">
            <a:xfrm>
              <a:off x="6278329" y="5873298"/>
              <a:ext cx="333486" cy="389066"/>
              <a:chOff x="396875" y="1300163"/>
              <a:chExt cx="1162051" cy="1355725"/>
            </a:xfrm>
          </p:grpSpPr>
          <p:sp>
            <p:nvSpPr>
              <p:cNvPr id="50" name="Freeform 49"/>
              <p:cNvSpPr>
                <a:spLocks/>
              </p:cNvSpPr>
              <p:nvPr/>
            </p:nvSpPr>
            <p:spPr bwMode="black">
              <a:xfrm>
                <a:off x="396875" y="1616075"/>
                <a:ext cx="1162051" cy="1039813"/>
              </a:xfrm>
              <a:custGeom>
                <a:avLst/>
                <a:gdLst>
                  <a:gd name="T0" fmla="*/ 455 w 539"/>
                  <a:gd name="T1" fmla="*/ 186 h 482"/>
                  <a:gd name="T2" fmla="*/ 522 w 539"/>
                  <a:gd name="T3" fmla="*/ 67 h 482"/>
                  <a:gd name="T4" fmla="*/ 408 w 539"/>
                  <a:gd name="T5" fmla="*/ 5 h 482"/>
                  <a:gd name="T6" fmla="*/ 288 w 539"/>
                  <a:gd name="T7" fmla="*/ 34 h 482"/>
                  <a:gd name="T8" fmla="*/ 184 w 539"/>
                  <a:gd name="T9" fmla="*/ 7 h 482"/>
                  <a:gd name="T10" fmla="*/ 55 w 539"/>
                  <a:gd name="T11" fmla="*/ 86 h 482"/>
                  <a:gd name="T12" fmla="*/ 95 w 539"/>
                  <a:gd name="T13" fmla="*/ 401 h 482"/>
                  <a:gd name="T14" fmla="*/ 194 w 539"/>
                  <a:gd name="T15" fmla="*/ 480 h 482"/>
                  <a:gd name="T16" fmla="*/ 296 w 539"/>
                  <a:gd name="T17" fmla="*/ 455 h 482"/>
                  <a:gd name="T18" fmla="*/ 400 w 539"/>
                  <a:gd name="T19" fmla="*/ 479 h 482"/>
                  <a:gd name="T20" fmla="*/ 496 w 539"/>
                  <a:gd name="T21" fmla="*/ 402 h 482"/>
                  <a:gd name="T22" fmla="*/ 539 w 539"/>
                  <a:gd name="T23" fmla="*/ 313 h 482"/>
                  <a:gd name="T24" fmla="*/ 455 w 539"/>
                  <a:gd name="T25" fmla="*/ 18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9" h="482">
                    <a:moveTo>
                      <a:pt x="455" y="186"/>
                    </a:moveTo>
                    <a:cubicBezTo>
                      <a:pt x="454" y="107"/>
                      <a:pt x="519" y="69"/>
                      <a:pt x="522" y="67"/>
                    </a:cubicBezTo>
                    <a:cubicBezTo>
                      <a:pt x="485" y="13"/>
                      <a:pt x="428" y="6"/>
                      <a:pt x="408" y="5"/>
                    </a:cubicBezTo>
                    <a:cubicBezTo>
                      <a:pt x="359" y="0"/>
                      <a:pt x="312" y="34"/>
                      <a:pt x="288" y="34"/>
                    </a:cubicBezTo>
                    <a:cubicBezTo>
                      <a:pt x="263" y="34"/>
                      <a:pt x="225" y="6"/>
                      <a:pt x="184" y="7"/>
                    </a:cubicBezTo>
                    <a:cubicBezTo>
                      <a:pt x="131" y="8"/>
                      <a:pt x="82" y="38"/>
                      <a:pt x="55" y="86"/>
                    </a:cubicBezTo>
                    <a:cubicBezTo>
                      <a:pt x="0" y="182"/>
                      <a:pt x="41" y="323"/>
                      <a:pt x="95" y="401"/>
                    </a:cubicBezTo>
                    <a:cubicBezTo>
                      <a:pt x="121" y="439"/>
                      <a:pt x="153" y="482"/>
                      <a:pt x="194" y="480"/>
                    </a:cubicBezTo>
                    <a:cubicBezTo>
                      <a:pt x="234" y="479"/>
                      <a:pt x="248" y="455"/>
                      <a:pt x="296" y="455"/>
                    </a:cubicBezTo>
                    <a:cubicBezTo>
                      <a:pt x="344" y="454"/>
                      <a:pt x="358" y="480"/>
                      <a:pt x="400" y="479"/>
                    </a:cubicBezTo>
                    <a:cubicBezTo>
                      <a:pt x="443" y="478"/>
                      <a:pt x="470" y="440"/>
                      <a:pt x="496" y="402"/>
                    </a:cubicBezTo>
                    <a:cubicBezTo>
                      <a:pt x="526" y="358"/>
                      <a:pt x="538" y="315"/>
                      <a:pt x="539" y="313"/>
                    </a:cubicBezTo>
                    <a:cubicBezTo>
                      <a:pt x="538" y="313"/>
                      <a:pt x="456" y="281"/>
                      <a:pt x="455" y="186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black">
              <a:xfrm>
                <a:off x="996950" y="1300163"/>
                <a:ext cx="288925" cy="317500"/>
              </a:xfrm>
              <a:custGeom>
                <a:avLst/>
                <a:gdLst>
                  <a:gd name="T0" fmla="*/ 98 w 134"/>
                  <a:gd name="T1" fmla="*/ 100 h 147"/>
                  <a:gd name="T2" fmla="*/ 130 w 134"/>
                  <a:gd name="T3" fmla="*/ 0 h 147"/>
                  <a:gd name="T4" fmla="*/ 38 w 134"/>
                  <a:gd name="T5" fmla="*/ 47 h 147"/>
                  <a:gd name="T6" fmla="*/ 5 w 134"/>
                  <a:gd name="T7" fmla="*/ 144 h 147"/>
                  <a:gd name="T8" fmla="*/ 98 w 134"/>
                  <a:gd name="T9" fmla="*/ 10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47">
                    <a:moveTo>
                      <a:pt x="98" y="100"/>
                    </a:moveTo>
                    <a:cubicBezTo>
                      <a:pt x="120" y="73"/>
                      <a:pt x="134" y="36"/>
                      <a:pt x="130" y="0"/>
                    </a:cubicBezTo>
                    <a:cubicBezTo>
                      <a:pt x="99" y="1"/>
                      <a:pt x="61" y="21"/>
                      <a:pt x="38" y="47"/>
                    </a:cubicBezTo>
                    <a:cubicBezTo>
                      <a:pt x="18" y="71"/>
                      <a:pt x="0" y="108"/>
                      <a:pt x="5" y="144"/>
                    </a:cubicBezTo>
                    <a:cubicBezTo>
                      <a:pt x="40" y="147"/>
                      <a:pt x="76" y="126"/>
                      <a:pt x="98" y="10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459615" y="805545"/>
            <a:ext cx="11889564" cy="1830387"/>
          </a:xfrm>
        </p:spPr>
        <p:txBody>
          <a:bodyPr/>
          <a:lstStyle/>
          <a:p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¿Por </a:t>
            </a:r>
            <a:r>
              <a:rPr lang="en-US" sz="4896" dirty="0" err="1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qué</a:t>
            </a:r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Microsoft </a:t>
            </a:r>
            <a:b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Cognitive Services ?</a:t>
            </a:r>
          </a:p>
        </p:txBody>
      </p:sp>
      <p:pic>
        <p:nvPicPr>
          <p:cNvPr id="3074" name="Picture 2" descr="Resultado de imagen para cognitive service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010" y="417866"/>
            <a:ext cx="4778780" cy="27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api rest black 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56" y="5010008"/>
            <a:ext cx="1242088" cy="124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001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9">
        <p15:prstTrans prst="airplane"/>
      </p:transition>
    </mc:Choice>
    <mc:Fallback xmlns="">
      <p:transition spd="slow" advTm="299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2AFFC-9A2E-42AE-86E8-34D4B9653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98" y="296862"/>
            <a:ext cx="11889564" cy="917575"/>
          </a:xfrm>
        </p:spPr>
        <p:txBody>
          <a:bodyPr/>
          <a:lstStyle/>
          <a:p>
            <a:r>
              <a:rPr lang="es-CO" dirty="0"/>
              <a:t>¿Cómo la AI esta transformando la industria?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65BDCAA-7A9C-46CF-B10A-F21941CE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310" y="3035293"/>
            <a:ext cx="3276600" cy="13716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721A7F8-38B3-4E30-B504-6E8F01023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867" y="1890710"/>
            <a:ext cx="1695450" cy="6000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6EEFC29-5F97-4D61-8D8E-334B875D1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296" y="4444050"/>
            <a:ext cx="2138768" cy="8661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2CECE97-1621-453D-9830-60D3BD83E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674" y="2444745"/>
            <a:ext cx="1419225" cy="6953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45DFA97-45B6-411A-813B-4B7B101ED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168" y="2444745"/>
            <a:ext cx="1876425" cy="457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DC42D6-5474-4181-BC5E-7166A2FA9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9610" y="5606718"/>
            <a:ext cx="1733550" cy="4953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152CC2D-0C2C-4B2C-B739-29C40A7C67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4273" y="3425818"/>
            <a:ext cx="1724025" cy="5905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F5D8468-5C31-4875-B193-14CBD39EC6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288" y="4892662"/>
            <a:ext cx="1800225" cy="5143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78BF40-7D96-4A9E-9C2D-1CA319B9F6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991" y="2640260"/>
            <a:ext cx="3000370" cy="114299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A4BC1F6-36A8-4DF2-A7F2-D0E1859ABE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1854" y="4444830"/>
            <a:ext cx="1895475" cy="5619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BA6A4A7-7157-4B53-9F11-CBD6C6261A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700" y="3387714"/>
            <a:ext cx="876300" cy="75247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0019A56-ECAB-46B3-8465-67F222CFA8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2584" y="5995022"/>
            <a:ext cx="1647825" cy="6096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6FDA43F-64CD-4295-8867-4FF352C256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6297" y="5209081"/>
            <a:ext cx="2705100" cy="157188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75D0184-8B09-4453-AB61-917A883120A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28245" y="3911243"/>
            <a:ext cx="2350439" cy="59724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6E66C60-A088-4E56-BB25-02F13CC4E0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41021" y="5764519"/>
            <a:ext cx="1926966" cy="60516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CE55E2E-DAE5-4D4D-AE2C-E6DC719297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63991" y="1683280"/>
            <a:ext cx="1590675" cy="9144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064B06D-AF10-4B08-9F5B-14987FB36E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68670" y="1681866"/>
            <a:ext cx="2265339" cy="78308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BF30CB8-21A7-456C-91C6-B3E75E65AFF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98941" y="3040695"/>
            <a:ext cx="1209675" cy="6096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5B5F755-E959-48A8-86AD-9A74F16E17B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29029" y="3562761"/>
            <a:ext cx="1076325" cy="89535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EB546AF-F1FC-4B61-AAAA-E76644C2519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17664" y="4836990"/>
            <a:ext cx="1371600" cy="50482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47C43D3-A7A2-4E3A-9FF2-14080BF224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498928" y="4640249"/>
            <a:ext cx="1409700" cy="50482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A5F69A3-C7D5-4A1D-8E11-4CA968F1A37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7931" y="5580041"/>
            <a:ext cx="1476375" cy="73342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5ED5E66-437A-48A5-9A1A-99D4161B7D7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230" y="1420973"/>
            <a:ext cx="2019300" cy="81628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013388B-55B6-45A3-9C0D-234387228A7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3540" y="4192579"/>
            <a:ext cx="18859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66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82534" y="3040062"/>
            <a:ext cx="2514600" cy="1400092"/>
          </a:xfrm>
        </p:spPr>
        <p:txBody>
          <a:bodyPr/>
          <a:lstStyle/>
          <a:p>
            <a:br>
              <a:rPr lang="es-MX" sz="2400" dirty="0"/>
            </a:br>
            <a:br>
              <a:rPr lang="es-MX" sz="2400" dirty="0"/>
            </a:br>
            <a:r>
              <a:rPr lang="es-MX" sz="2400" dirty="0"/>
              <a:t>8 Emociones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265237" y="2688566"/>
            <a:ext cx="6216650" cy="3046988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Ira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Desprecio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Disgusto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Temor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Felicidad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Neutralidad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Tristeza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Sorpresa</a:t>
            </a:r>
          </a:p>
        </p:txBody>
      </p:sp>
      <p:pic>
        <p:nvPicPr>
          <p:cNvPr id="7" name="Picture 4" descr="https://www.technobuffalo.com/wp-content/uploads/2015/11/microsoft-project-oxford-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24" y="2430462"/>
            <a:ext cx="5503453" cy="30010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D8F4C9E-3FBA-4580-975E-325E72C61D70}"/>
              </a:ext>
            </a:extLst>
          </p:cNvPr>
          <p:cNvSpPr/>
          <p:nvPr/>
        </p:nvSpPr>
        <p:spPr bwMode="auto">
          <a:xfrm>
            <a:off x="2518620" y="632551"/>
            <a:ext cx="7681808" cy="50251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CO" sz="5400" dirty="0">
                <a:solidFill>
                  <a:schemeClr val="accent6">
                    <a:lumMod val="25000"/>
                    <a:lumOff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Reconocer emociones</a:t>
            </a:r>
          </a:p>
        </p:txBody>
      </p:sp>
    </p:spTree>
    <p:extLst>
      <p:ext uri="{BB962C8B-B14F-4D97-AF65-F5344CB8AC3E}">
        <p14:creationId xmlns:p14="http://schemas.microsoft.com/office/powerpoint/2010/main" val="943292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6"/>
            <a:ext cx="12462156" cy="959586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 bwMode="auto">
          <a:xfrm>
            <a:off x="0" y="0"/>
            <a:ext cx="13106400" cy="7535862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CO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434803" y="449262"/>
            <a:ext cx="409592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</a:t>
            </a:r>
            <a:r>
              <a:rPr lang="es-CO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Visio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341437" y="6392862"/>
            <a:ext cx="10948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https://www.microsoft.com/cognitive-services/en-us/computer-vision-api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1570037" y="2850356"/>
            <a:ext cx="5791199" cy="917575"/>
          </a:xfrm>
          <a:prstGeom prst="rect">
            <a:avLst/>
          </a:prstGeo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CO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Permite analizar las imágenes expuestas</a:t>
            </a:r>
          </a:p>
        </p:txBody>
      </p:sp>
    </p:spTree>
    <p:extLst>
      <p:ext uri="{BB962C8B-B14F-4D97-AF65-F5344CB8AC3E}">
        <p14:creationId xmlns:p14="http://schemas.microsoft.com/office/powerpoint/2010/main" val="2970942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4.xml><?xml version="1.0" encoding="utf-8"?>
<a:theme xmlns:a="http://schemas.openxmlformats.org/drawingml/2006/main" name="1_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>John Psaroudakis; Mike Hall;Ryan Galgon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2016-03-31T07:00:00+00:00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B855</Session_x0020_Code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8ff673fc-3231-4e3a-893b-6d7f7cd32766"/>
    <ds:schemaRef ds:uri="http://schemas.microsoft.com/sharepoint/v3"/>
    <ds:schemaRef ds:uri="http://schemas.microsoft.com/office/2006/documentManagement/types"/>
    <ds:schemaRef ds:uri="230e9df3-be65-4c73-a93b-d1236ebd677e"/>
    <ds:schemaRef ds:uri="01c77077-aee4-4b5f-bd4e-9cd40a6fff2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Microsoft_Build_2016_16x9_Template</Template>
  <TotalTime>728</TotalTime>
  <Words>135</Words>
  <Application>Microsoft Office PowerPoint</Application>
  <PresentationFormat>Personalizado</PresentationFormat>
  <Paragraphs>41</Paragraphs>
  <Slides>17</Slides>
  <Notes>4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Arial</vt:lpstr>
      <vt:lpstr>Consolas</vt:lpstr>
      <vt:lpstr>Segoe UI</vt:lpstr>
      <vt:lpstr>Segoe UI Light</vt:lpstr>
      <vt:lpstr>Segoe UI Semilight</vt:lpstr>
      <vt:lpstr>Wingdings</vt:lpstr>
      <vt:lpstr>5-30721_Build_2016_Template_Light</vt:lpstr>
      <vt:lpstr>5-30721_Build_2016_Template_Dark</vt:lpstr>
      <vt:lpstr>LIGHT COLOR TEMPLATE</vt:lpstr>
      <vt:lpstr>1_5-30721_Build_2016_Template_Dark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¿Por qué Microsoft  Cognitive Services ?</vt:lpstr>
      <vt:lpstr>¿Cómo la AI esta transformando la industria? </vt:lpstr>
      <vt:lpstr>  8 Emociones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Cognitive Services: Build smarter and more engaging experiences</dc:title>
  <dc:subject>&lt;Speech title here&gt;</dc:subject>
  <dc:creator>Shows</dc:creator>
  <cp:keywords>Microsoft Build 2016</cp:keywords>
  <dc:description>Template: Mitchell Derrey, Silver Fox Productions
Formatting: 
Audience Type:</dc:description>
  <cp:lastModifiedBy>Sergio Vargas MCPD</cp:lastModifiedBy>
  <cp:revision>53</cp:revision>
  <dcterms:created xsi:type="dcterms:W3CDTF">2016-03-31T00:21:52Z</dcterms:created>
  <dcterms:modified xsi:type="dcterms:W3CDTF">2017-10-24T18:58:19Z</dcterms:modified>
  <cp:category>Microsoft Build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